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1410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76250" y="0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76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67250" y="1268413"/>
            <a:ext cx="4038600" cy="4495800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>
          <a:xfrm>
            <a:off x="457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/>
          <a:lstStyle>
            <a:lvl1pPr>
              <a:defRPr/>
            </a:lvl1pPr>
          </a:lstStyle>
          <a:p>
            <a:fld id="{9C79135E-A301-4033-95AC-01119BF88BBF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56E4A9-6072-45F8-AE77-155EB86D10B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hyperlink" Target="mailto:lgg@cs.ntust.edu.tw" TargetMode="Externa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463299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00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01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endParaRPr lang="zh-TW" altLang="en-US"/>
          </a:p>
        </p:txBody>
      </p:sp>
      <p:grpSp>
        <p:nvGrpSpPr>
          <p:cNvPr id="3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463303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grpSp>
          <p:nvGrpSpPr>
            <p:cNvPr id="4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463305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6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7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8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  <p:sp>
            <p:nvSpPr>
              <p:cNvPr id="1463309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zh-TW" altLang="en-US"/>
              </a:p>
            </p:txBody>
          </p:sp>
        </p:grpSp>
        <p:sp>
          <p:nvSpPr>
            <p:cNvPr id="1463310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grpSp>
        <p:nvGrpSpPr>
          <p:cNvPr id="5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463312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3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4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5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6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  <p:sp>
          <p:nvSpPr>
            <p:cNvPr id="1463317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zh-TW" altLang="en-US"/>
            </a:p>
          </p:txBody>
        </p:sp>
      </p:grpSp>
      <p:sp>
        <p:nvSpPr>
          <p:cNvPr id="1463318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76250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463319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6250" y="1268413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463320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1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endParaRPr lang="en-US" altLang="zh-TW"/>
          </a:p>
        </p:txBody>
      </p:sp>
      <p:sp>
        <p:nvSpPr>
          <p:cNvPr id="1463322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CC7B7DB-30E4-4489-8E11-6656BE016FDF}" type="slidenum">
              <a:rPr lang="en-US" altLang="zh-TW"/>
              <a:pPr/>
              <a:t>‹#›</a:t>
            </a:fld>
            <a:endParaRPr lang="en-US" altLang="zh-TW"/>
          </a:p>
        </p:txBody>
      </p:sp>
      <p:grpSp>
        <p:nvGrpSpPr>
          <p:cNvPr id="6" name="Group 31"/>
          <p:cNvGrpSpPr>
            <a:grpSpLocks/>
          </p:cNvGrpSpPr>
          <p:nvPr/>
        </p:nvGrpSpPr>
        <p:grpSpPr bwMode="auto">
          <a:xfrm>
            <a:off x="1241425" y="6399213"/>
            <a:ext cx="6408738" cy="493712"/>
            <a:chOff x="782" y="4031"/>
            <a:chExt cx="4037" cy="311"/>
          </a:xfrm>
        </p:grpSpPr>
        <p:pic>
          <p:nvPicPr>
            <p:cNvPr id="1463324" name="Picture 28" descr="namemark2"/>
            <p:cNvPicPr>
              <a:picLocks noChangeAspect="1" noChangeArrowheads="1"/>
            </p:cNvPicPr>
            <p:nvPr userDrawn="1"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782" y="4031"/>
              <a:ext cx="960" cy="199"/>
            </a:xfrm>
            <a:prstGeom prst="rect">
              <a:avLst/>
            </a:prstGeom>
            <a:noFill/>
          </p:spPr>
        </p:pic>
        <p:sp>
          <p:nvSpPr>
            <p:cNvPr id="1463325" name="Rectangle 29"/>
            <p:cNvSpPr>
              <a:spLocks noChangeArrowheads="1"/>
            </p:cNvSpPr>
            <p:nvPr userDrawn="1"/>
          </p:nvSpPr>
          <p:spPr bwMode="auto">
            <a:xfrm>
              <a:off x="1774" y="4059"/>
              <a:ext cx="3045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李國光   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  <a:sym typeface="Symbol" pitchFamily="18" charset="2"/>
                </a:rPr>
                <a:t></a:t>
              </a:r>
              <a:r>
                <a:rPr lang="zh-TW" altLang="en-US" sz="1200">
                  <a:solidFill>
                    <a:srgbClr val="FFFF00"/>
                  </a:solidFill>
                  <a:ea typeface="標楷體" pitchFamily="65" charset="-120"/>
                </a:rPr>
                <a:t> 版權所有  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</a:rPr>
                <a:t>Tel: 02-2737-6782  Email: </a:t>
              </a:r>
              <a:r>
                <a:rPr lang="en-US" altLang="zh-TW" sz="1200">
                  <a:solidFill>
                    <a:srgbClr val="FFFF00"/>
                  </a:solidFill>
                  <a:ea typeface="標楷體" pitchFamily="65" charset="-120"/>
                  <a:hlinkClick r:id="rId5"/>
                </a:rPr>
                <a:t>lgg@cs.ntust.edu.tw</a:t>
              </a:r>
              <a:endParaRPr lang="en-US" altLang="zh-TW" sz="1200" b="1">
                <a:ea typeface="標楷體" pitchFamily="65" charset="-120"/>
              </a:endParaRPr>
            </a:p>
          </p:txBody>
        </p:sp>
        <p:sp>
          <p:nvSpPr>
            <p:cNvPr id="1463326" name="Text Box 30"/>
            <p:cNvSpPr txBox="1">
              <a:spLocks noChangeArrowheads="1"/>
            </p:cNvSpPr>
            <p:nvPr userDrawn="1"/>
          </p:nvSpPr>
          <p:spPr bwMode="auto">
            <a:xfrm>
              <a:off x="1859" y="4169"/>
              <a:ext cx="2372" cy="1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知識與遠見的結合，才能夠避免無知與短視</a:t>
              </a:r>
              <a:r>
                <a:rPr lang="en-US" altLang="zh-TW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---</a:t>
              </a:r>
              <a:r>
                <a:rPr lang="zh-TW" altLang="en-US" sz="1200">
                  <a:solidFill>
                    <a:srgbClr val="FF3300"/>
                  </a:solidFill>
                  <a:latin typeface="標楷體" pitchFamily="65" charset="-120"/>
                  <a:ea typeface="標楷體" pitchFamily="65" charset="-120"/>
                </a:rPr>
                <a:t>高希均</a:t>
              </a:r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pitchFamily="34" charset="0"/>
          <a:ea typeface="標楷體" pitchFamily="65" charset="-12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Char char="•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F71F527-6212-47D9-8C0D-296F6913E8A2}" type="slidenum">
              <a:rPr lang="en-US" altLang="zh-TW"/>
              <a:pPr>
                <a:defRPr/>
              </a:pPr>
              <a:t>1</a:t>
            </a:fld>
            <a:endParaRPr lang="en-US" altLang="zh-TW"/>
          </a:p>
        </p:txBody>
      </p:sp>
      <p:sp>
        <p:nvSpPr>
          <p:cNvPr id="253955" name="Rectangle 7"/>
          <p:cNvSpPr>
            <a:spLocks noChangeArrowheads="1"/>
          </p:cNvSpPr>
          <p:nvPr/>
        </p:nvSpPr>
        <p:spPr bwMode="auto">
          <a:xfrm>
            <a:off x="6327775" y="2259013"/>
            <a:ext cx="2816225" cy="170973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134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郭台銘的概念</a:t>
            </a:r>
            <a:r>
              <a:rPr lang="en-US" altLang="zh-TW" smtClean="0"/>
              <a:t>(A</a:t>
            </a:r>
            <a:r>
              <a:rPr lang="zh-TW" altLang="en-US" smtClean="0"/>
              <a:t>型知識</a:t>
            </a:r>
            <a:r>
              <a:rPr lang="en-US" altLang="zh-TW" smtClean="0"/>
              <a:t>)</a:t>
            </a:r>
          </a:p>
        </p:txBody>
      </p:sp>
      <p:sp>
        <p:nvSpPr>
          <p:cNvPr id="25395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76250" y="1268413"/>
            <a:ext cx="6030913" cy="4495800"/>
          </a:xfrm>
        </p:spPr>
        <p:txBody>
          <a:bodyPr/>
          <a:lstStyle/>
          <a:p>
            <a:pPr eaLnBrk="1" hangingPunct="1"/>
            <a:r>
              <a:rPr lang="zh-TW" altLang="en-US" sz="2800" b="1" smtClean="0">
                <a:latin typeface="標楷體" pitchFamily="65" charset="-120"/>
              </a:rPr>
              <a:t>挑戰困難的報酬是</a:t>
            </a:r>
            <a:r>
              <a:rPr lang="en-US" altLang="zh-TW" sz="2800" b="1" smtClean="0">
                <a:latin typeface="標楷體" pitchFamily="65" charset="-120"/>
              </a:rPr>
              <a:t>:</a:t>
            </a:r>
            <a:r>
              <a:rPr lang="zh-TW" altLang="en-US" sz="2800" b="1" smtClean="0">
                <a:latin typeface="標楷體" pitchFamily="65" charset="-120"/>
              </a:rPr>
              <a:t>每過一關，自己就有更佳的實力。</a:t>
            </a:r>
          </a:p>
          <a:p>
            <a:pPr eaLnBrk="1" hangingPunct="1"/>
            <a:r>
              <a:rPr lang="zh-TW" altLang="en-US" sz="2800" b="1" smtClean="0">
                <a:solidFill>
                  <a:srgbClr val="CC6600"/>
                </a:solidFill>
                <a:latin typeface="標楷體" pitchFamily="65" charset="-120"/>
              </a:rPr>
              <a:t>走出實驗室就沒有高科技，只有執行的紀律。</a:t>
            </a:r>
          </a:p>
          <a:p>
            <a:pPr eaLnBrk="1" hangingPunct="1"/>
            <a:r>
              <a:rPr lang="zh-TW" altLang="en-US" sz="2800" b="1" smtClean="0">
                <a:latin typeface="標楷體" pitchFamily="65" charset="-120"/>
              </a:rPr>
              <a:t>在企業中具有龐大無比的力量，除非員工被公平的對待，否則員工不會盡其全力，為企業賣力。</a:t>
            </a:r>
          </a:p>
          <a:p>
            <a:pPr eaLnBrk="1" hangingPunct="1"/>
            <a:r>
              <a:rPr lang="zh-TW" altLang="en-US" sz="2800" b="1" smtClean="0">
                <a:solidFill>
                  <a:schemeClr val="accent1"/>
                </a:solidFill>
                <a:latin typeface="標楷體" pitchFamily="65" charset="-120"/>
              </a:rPr>
              <a:t>企業經營者要會選擇、判斷、決策。</a:t>
            </a:r>
          </a:p>
        </p:txBody>
      </p:sp>
      <p:pic>
        <p:nvPicPr>
          <p:cNvPr id="253958" name="Picture 5" descr="j0283557"/>
          <p:cNvPicPr>
            <a:picLocks noGrp="1" noChangeAspect="1" noChangeArrowheads="1" noCrop="1"/>
          </p:cNvPicPr>
          <p:nvPr>
            <p:ph sz="half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372225" y="2568575"/>
            <a:ext cx="2565400" cy="1219200"/>
          </a:xfr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1022303-C5BA-4F68-82A8-AC8D68A4554F}" type="slidenum">
              <a:rPr lang="en-US" altLang="zh-TW"/>
              <a:pPr>
                <a:defRPr/>
              </a:pPr>
              <a:t>2</a:t>
            </a:fld>
            <a:endParaRPr lang="en-US" altLang="zh-TW"/>
          </a:p>
        </p:txBody>
      </p:sp>
      <p:sp>
        <p:nvSpPr>
          <p:cNvPr id="13475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郭台銘的概念</a:t>
            </a:r>
            <a:r>
              <a:rPr lang="en-US" altLang="zh-TW" smtClean="0"/>
              <a:t>(A</a:t>
            </a:r>
            <a:r>
              <a:rPr lang="zh-TW" altLang="en-US" smtClean="0"/>
              <a:t>型知識</a:t>
            </a:r>
            <a:r>
              <a:rPr lang="en-US" altLang="zh-TW" smtClean="0"/>
              <a:t>)</a:t>
            </a:r>
          </a:p>
        </p:txBody>
      </p:sp>
      <p:sp>
        <p:nvSpPr>
          <p:cNvPr id="25498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latin typeface="標楷體" pitchFamily="65" charset="-120"/>
              </a:rPr>
              <a:t>我有六選</a:t>
            </a:r>
            <a:r>
              <a:rPr lang="en-US" altLang="zh-TW" b="1" smtClean="0">
                <a:latin typeface="標楷體" pitchFamily="65" charset="-120"/>
              </a:rPr>
              <a:t>:</a:t>
            </a:r>
            <a:r>
              <a:rPr lang="zh-TW" altLang="en-US" b="1" smtClean="0">
                <a:solidFill>
                  <a:srgbClr val="FF3300"/>
                </a:solidFill>
                <a:latin typeface="標楷體" pitchFamily="65" charset="-120"/>
              </a:rPr>
              <a:t>選</a:t>
            </a:r>
            <a:r>
              <a:rPr lang="zh-TW" altLang="en-US" b="1" smtClean="0">
                <a:solidFill>
                  <a:srgbClr val="FFFF66"/>
                </a:solidFill>
                <a:latin typeface="標楷體" pitchFamily="65" charset="-120"/>
              </a:rPr>
              <a:t>客戶</a:t>
            </a:r>
            <a:r>
              <a:rPr lang="zh-TW" altLang="en-US" b="1" smtClean="0">
                <a:latin typeface="標楷體" pitchFamily="65" charset="-120"/>
              </a:rPr>
              <a:t>、</a:t>
            </a:r>
            <a:r>
              <a:rPr lang="zh-TW" altLang="en-US" b="1" smtClean="0">
                <a:solidFill>
                  <a:srgbClr val="FF3300"/>
                </a:solidFill>
                <a:latin typeface="標楷體" pitchFamily="65" charset="-120"/>
              </a:rPr>
              <a:t>選</a:t>
            </a:r>
            <a:r>
              <a:rPr lang="zh-TW" altLang="en-US" b="1" smtClean="0">
                <a:solidFill>
                  <a:srgbClr val="FFFF66"/>
                </a:solidFill>
                <a:latin typeface="標楷體" pitchFamily="65" charset="-120"/>
              </a:rPr>
              <a:t>產品</a:t>
            </a:r>
            <a:r>
              <a:rPr lang="zh-TW" altLang="en-US" b="1" smtClean="0">
                <a:latin typeface="標楷體" pitchFamily="65" charset="-120"/>
              </a:rPr>
              <a:t>、</a:t>
            </a:r>
            <a:r>
              <a:rPr lang="zh-TW" altLang="en-US" b="1" smtClean="0">
                <a:solidFill>
                  <a:srgbClr val="FF3300"/>
                </a:solidFill>
                <a:latin typeface="標楷體" pitchFamily="65" charset="-120"/>
              </a:rPr>
              <a:t>選</a:t>
            </a:r>
            <a:r>
              <a:rPr lang="zh-TW" altLang="en-US" b="1" smtClean="0">
                <a:solidFill>
                  <a:srgbClr val="FFFF66"/>
                </a:solidFill>
                <a:latin typeface="標楷體" pitchFamily="65" charset="-120"/>
              </a:rPr>
              <a:t>人才</a:t>
            </a:r>
            <a:r>
              <a:rPr lang="zh-TW" altLang="en-US" b="1" smtClean="0">
                <a:latin typeface="標楷體" pitchFamily="65" charset="-120"/>
              </a:rPr>
              <a:t>、</a:t>
            </a:r>
            <a:r>
              <a:rPr lang="zh-TW" altLang="en-US" b="1" smtClean="0">
                <a:solidFill>
                  <a:srgbClr val="FF3300"/>
                </a:solidFill>
                <a:latin typeface="標楷體" pitchFamily="65" charset="-120"/>
              </a:rPr>
              <a:t>選</a:t>
            </a:r>
            <a:r>
              <a:rPr lang="zh-TW" altLang="en-US" b="1" smtClean="0">
                <a:solidFill>
                  <a:srgbClr val="FFFF66"/>
                </a:solidFill>
                <a:latin typeface="標楷體" pitchFamily="65" charset="-120"/>
              </a:rPr>
              <a:t>技術</a:t>
            </a:r>
            <a:r>
              <a:rPr lang="zh-TW" altLang="en-US" b="1" smtClean="0">
                <a:latin typeface="標楷體" pitchFamily="65" charset="-120"/>
              </a:rPr>
              <a:t>、</a:t>
            </a:r>
            <a:r>
              <a:rPr lang="zh-TW" altLang="en-US" b="1" smtClean="0">
                <a:solidFill>
                  <a:srgbClr val="FF3300"/>
                </a:solidFill>
                <a:latin typeface="標楷體" pitchFamily="65" charset="-120"/>
              </a:rPr>
              <a:t>選</a:t>
            </a:r>
            <a:r>
              <a:rPr lang="zh-TW" altLang="en-US" b="1" smtClean="0">
                <a:solidFill>
                  <a:srgbClr val="FFFF66"/>
                </a:solidFill>
                <a:latin typeface="標楷體" pitchFamily="65" charset="-120"/>
              </a:rPr>
              <a:t>股東，</a:t>
            </a:r>
            <a:r>
              <a:rPr lang="zh-TW" altLang="en-US" b="1" smtClean="0">
                <a:latin typeface="標楷體" pitchFamily="65" charset="-120"/>
              </a:rPr>
              <a:t>以及</a:t>
            </a:r>
            <a:r>
              <a:rPr lang="zh-TW" altLang="en-US" b="1" smtClean="0">
                <a:solidFill>
                  <a:schemeClr val="hlink"/>
                </a:solidFill>
                <a:latin typeface="標楷體" pitchFamily="65" charset="-120"/>
              </a:rPr>
              <a:t>選</a:t>
            </a:r>
            <a:r>
              <a:rPr lang="zh-TW" altLang="en-US" b="1" smtClean="0">
                <a:latin typeface="標楷體" pitchFamily="65" charset="-120"/>
              </a:rPr>
              <a:t>擇策略夥伴。</a:t>
            </a:r>
          </a:p>
          <a:p>
            <a:pPr eaLnBrk="1" hangingPunct="1">
              <a:lnSpc>
                <a:spcPct val="90000"/>
              </a:lnSpc>
            </a:pPr>
            <a:r>
              <a:rPr lang="en-US" altLang="zh-TW" b="1" u="sng" smtClean="0">
                <a:solidFill>
                  <a:schemeClr val="accent1"/>
                </a:solidFill>
                <a:latin typeface="標楷體" pitchFamily="65" charset="-120"/>
              </a:rPr>
              <a:t>『</a:t>
            </a:r>
            <a:r>
              <a:rPr lang="zh-TW" altLang="en-US" b="1" u="sng" smtClean="0">
                <a:solidFill>
                  <a:schemeClr val="accent1"/>
                </a:solidFill>
                <a:latin typeface="標楷體" pitchFamily="65" charset="-120"/>
              </a:rPr>
              <a:t>格局</a:t>
            </a:r>
            <a:r>
              <a:rPr lang="en-US" altLang="zh-TW" b="1" u="sng" smtClean="0">
                <a:solidFill>
                  <a:schemeClr val="accent1"/>
                </a:solidFill>
                <a:latin typeface="標楷體" pitchFamily="65" charset="-120"/>
              </a:rPr>
              <a:t>』</a:t>
            </a:r>
            <a:r>
              <a:rPr lang="zh-TW" altLang="en-US" b="1" u="sng" smtClean="0">
                <a:solidFill>
                  <a:schemeClr val="accent1"/>
                </a:solidFill>
                <a:latin typeface="標楷體" pitchFamily="65" charset="-120"/>
              </a:rPr>
              <a:t>是</a:t>
            </a:r>
            <a:r>
              <a:rPr lang="en-US" altLang="zh-TW" b="1" u="sng" smtClean="0">
                <a:solidFill>
                  <a:schemeClr val="accent1"/>
                </a:solidFill>
                <a:latin typeface="新細明體" pitchFamily="18" charset="-120"/>
              </a:rPr>
              <a:t>……</a:t>
            </a:r>
            <a:r>
              <a:rPr lang="en-US" altLang="zh-TW" b="1" u="sng" smtClean="0">
                <a:solidFill>
                  <a:schemeClr val="accent1"/>
                </a:solidFill>
                <a:latin typeface="標楷體" pitchFamily="65" charset="-120"/>
              </a:rPr>
              <a:t/>
            </a:r>
            <a:br>
              <a:rPr lang="en-US" altLang="zh-TW" b="1" u="sng" smtClean="0">
                <a:solidFill>
                  <a:schemeClr val="accent1"/>
                </a:solidFill>
                <a:latin typeface="標楷體" pitchFamily="65" charset="-120"/>
              </a:rPr>
            </a:br>
            <a:r>
              <a:rPr lang="en-US" altLang="zh-TW" b="1" u="sng" smtClean="0">
                <a:solidFill>
                  <a:schemeClr val="accent1"/>
                </a:solidFill>
                <a:latin typeface="標楷體" pitchFamily="65" charset="-120"/>
              </a:rPr>
              <a:t>  </a:t>
            </a:r>
            <a:r>
              <a:rPr lang="zh-TW" altLang="en-US" b="1" u="sng" smtClean="0">
                <a:solidFill>
                  <a:schemeClr val="accent1"/>
                </a:solidFill>
                <a:latin typeface="標楷體" pitchFamily="65" charset="-120"/>
              </a:rPr>
              <a:t>決定在一開始你的心裡怎麼想！？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solidFill>
                  <a:srgbClr val="FFFF99"/>
                </a:solidFill>
                <a:latin typeface="標楷體" pitchFamily="65" charset="-120"/>
              </a:rPr>
              <a:t>我不是兇，而是保持企業中分辨是非對錯的工作價值觀，每個幹部都要有負責任的任事態度。</a:t>
            </a:r>
            <a:endParaRPr lang="zh-TW" altLang="en-US" b="1" smtClean="0">
              <a:solidFill>
                <a:srgbClr val="CC6600"/>
              </a:solidFill>
              <a:latin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solidFill>
                  <a:srgbClr val="FFFF00"/>
                </a:solidFill>
                <a:latin typeface="標楷體" pitchFamily="65" charset="-120"/>
              </a:rPr>
              <a:t>賞罰分明，是為了防止公司內產生</a:t>
            </a:r>
            <a:r>
              <a:rPr lang="zh-TW" altLang="en-US" b="1" smtClean="0">
                <a:solidFill>
                  <a:srgbClr val="FF9999"/>
                </a:solidFill>
                <a:latin typeface="標楷體" pitchFamily="65" charset="-120"/>
              </a:rPr>
              <a:t>和稀泥</a:t>
            </a:r>
            <a:r>
              <a:rPr lang="zh-TW" altLang="en-US" b="1" smtClean="0">
                <a:solidFill>
                  <a:srgbClr val="FFFF00"/>
                </a:solidFill>
                <a:latin typeface="標楷體" pitchFamily="65" charset="-120"/>
              </a:rPr>
              <a:t>的攪和文化。</a:t>
            </a:r>
            <a:endParaRPr lang="zh-TW" altLang="en-US" b="1" smtClean="0">
              <a:solidFill>
                <a:schemeClr val="accent1"/>
              </a:solidFill>
              <a:latin typeface="標楷體" pitchFamily="65" charset="-12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zh-TW" altLang="en-US" b="1" smtClean="0">
              <a:solidFill>
                <a:schemeClr val="accent1"/>
              </a:solidFill>
              <a:latin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425CF9A-51EE-402E-AF43-0BA49CC3B2E9}" type="slidenum">
              <a:rPr lang="en-US" altLang="zh-TW"/>
              <a:pPr>
                <a:defRPr/>
              </a:pPr>
              <a:t>3</a:t>
            </a:fld>
            <a:endParaRPr lang="en-US" altLang="zh-TW"/>
          </a:p>
        </p:txBody>
      </p:sp>
      <p:sp>
        <p:nvSpPr>
          <p:cNvPr id="1348610" name="Rectangle 7170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郭台銘的概念</a:t>
            </a:r>
            <a:r>
              <a:rPr lang="en-US" altLang="zh-TW" smtClean="0"/>
              <a:t>(A</a:t>
            </a:r>
            <a:r>
              <a:rPr lang="zh-TW" altLang="en-US" smtClean="0"/>
              <a:t>型知識</a:t>
            </a:r>
            <a:r>
              <a:rPr lang="en-US" altLang="zh-TW" smtClean="0"/>
              <a:t>)</a:t>
            </a:r>
          </a:p>
        </p:txBody>
      </p:sp>
      <p:sp>
        <p:nvSpPr>
          <p:cNvPr id="256004" name="Rectangle 7171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solidFill>
                  <a:srgbClr val="CC6600"/>
                </a:solidFill>
                <a:latin typeface="標楷體" pitchFamily="65" charset="-120"/>
              </a:rPr>
              <a:t>要把自動化、效率化的生產管理發揮到極至，硬把成本控制到最低，才有錢可賺。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solidFill>
                  <a:srgbClr val="FFCCFF"/>
                </a:solidFill>
                <a:latin typeface="標楷體" pitchFamily="65" charset="-120"/>
              </a:rPr>
              <a:t>我們很少開會，所以省了很多時間成本，決策下來我們就去執行，錯的話，我們會很快再改。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latin typeface="標楷體" pitchFamily="65" charset="-120"/>
              </a:rPr>
              <a:t>餓的人，腦筋特別清楚。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solidFill>
                  <a:srgbClr val="FF99FF"/>
                </a:solidFill>
              </a:rPr>
              <a:t>為錢做事，容易累；為理想做事，能夠耐風寒；為興趣做事，則永不倦怠。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5437820-4297-4BDC-A96F-5AAB49F1CC15}" type="slidenum">
              <a:rPr lang="en-US" altLang="zh-TW"/>
              <a:pPr>
                <a:defRPr/>
              </a:pPr>
              <a:t>4</a:t>
            </a:fld>
            <a:endParaRPr lang="en-US" altLang="zh-TW"/>
          </a:p>
        </p:txBody>
      </p:sp>
      <p:sp>
        <p:nvSpPr>
          <p:cNvPr id="1349634" name="Rectangle 2050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郭台銘的概念</a:t>
            </a:r>
            <a:r>
              <a:rPr lang="en-US" altLang="zh-TW" smtClean="0"/>
              <a:t>(A</a:t>
            </a:r>
            <a:r>
              <a:rPr lang="zh-TW" altLang="en-US" smtClean="0"/>
              <a:t>型知識</a:t>
            </a:r>
            <a:r>
              <a:rPr lang="en-US" altLang="zh-TW" smtClean="0"/>
              <a:t>)</a:t>
            </a:r>
          </a:p>
        </p:txBody>
      </p:sp>
      <p:sp>
        <p:nvSpPr>
          <p:cNvPr id="257028" name="Rectangle 2051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latin typeface="標楷體" pitchFamily="65" charset="-120"/>
              </a:rPr>
              <a:t>我的</a:t>
            </a:r>
            <a:r>
              <a:rPr lang="zh-TW" altLang="en-US" b="1" smtClean="0">
                <a:solidFill>
                  <a:srgbClr val="CC6600"/>
                </a:solidFill>
                <a:latin typeface="標楷體" pitchFamily="65" charset="-120"/>
              </a:rPr>
              <a:t>信心源自於努力和經驗</a:t>
            </a:r>
            <a:r>
              <a:rPr lang="zh-TW" altLang="en-US" b="1" smtClean="0">
                <a:latin typeface="標楷體" pitchFamily="65" charset="-120"/>
              </a:rPr>
              <a:t>。所謂信心是，無論景氣再壞，都要相信自己有能力。</a:t>
            </a:r>
          </a:p>
          <a:p>
            <a:pPr eaLnBrk="1" hangingPunct="1"/>
            <a:r>
              <a:rPr lang="zh-TW" altLang="en-US" b="1" smtClean="0">
                <a:solidFill>
                  <a:srgbClr val="CC6600"/>
                </a:solidFill>
              </a:rPr>
              <a:t>將來的</a:t>
            </a:r>
            <a:r>
              <a:rPr lang="en-US" altLang="zh-TW" b="1" smtClean="0">
                <a:solidFill>
                  <a:srgbClr val="CC6600"/>
                </a:solidFill>
              </a:rPr>
              <a:t>PC</a:t>
            </a:r>
            <a:r>
              <a:rPr lang="zh-TW" altLang="en-US" b="1" smtClean="0">
                <a:solidFill>
                  <a:srgbClr val="CC6600"/>
                </a:solidFill>
              </a:rPr>
              <a:t>行業是</a:t>
            </a:r>
            <a:r>
              <a:rPr lang="zh-TW" altLang="en-US" b="1" smtClean="0">
                <a:solidFill>
                  <a:srgbClr val="FF0000"/>
                </a:solidFill>
              </a:rPr>
              <a:t>快</a:t>
            </a:r>
            <a:r>
              <a:rPr lang="zh-TW" altLang="en-US" b="1" smtClean="0">
                <a:solidFill>
                  <a:srgbClr val="CC6600"/>
                </a:solidFill>
              </a:rPr>
              <a:t>、</a:t>
            </a:r>
            <a:r>
              <a:rPr lang="zh-TW" altLang="en-US" b="1" smtClean="0">
                <a:solidFill>
                  <a:srgbClr val="FF0000"/>
                </a:solidFill>
              </a:rPr>
              <a:t>變</a:t>
            </a:r>
            <a:r>
              <a:rPr lang="zh-TW" altLang="en-US" b="1" smtClean="0">
                <a:solidFill>
                  <a:srgbClr val="CC6600"/>
                </a:solidFill>
              </a:rPr>
              <a:t>、</a:t>
            </a:r>
            <a:r>
              <a:rPr lang="zh-TW" altLang="en-US" b="1" smtClean="0">
                <a:solidFill>
                  <a:srgbClr val="FF0000"/>
                </a:solidFill>
              </a:rPr>
              <a:t>準</a:t>
            </a:r>
            <a:r>
              <a:rPr lang="zh-TW" altLang="en-US" b="1" smtClean="0">
                <a:solidFill>
                  <a:srgbClr val="CC6600"/>
                </a:solidFill>
              </a:rPr>
              <a:t>的行業。</a:t>
            </a:r>
            <a:br>
              <a:rPr lang="zh-TW" altLang="en-US" b="1" smtClean="0">
                <a:solidFill>
                  <a:srgbClr val="CC6600"/>
                </a:solidFill>
              </a:rPr>
            </a:br>
            <a:r>
              <a:rPr lang="zh-TW" altLang="en-US" b="1" smtClean="0">
                <a:solidFill>
                  <a:srgbClr val="CC6600"/>
                </a:solidFill>
              </a:rPr>
              <a:t>所要要做到三點：</a:t>
            </a:r>
            <a:r>
              <a:rPr lang="zh-TW" altLang="en-US" b="1" smtClean="0"/>
              <a:t>即時上市</a:t>
            </a:r>
            <a:r>
              <a:rPr lang="zh-TW" altLang="en-US" b="1" smtClean="0">
                <a:solidFill>
                  <a:srgbClr val="CC6600"/>
                </a:solidFill>
              </a:rPr>
              <a:t> </a:t>
            </a:r>
            <a:r>
              <a:rPr lang="en-US" altLang="zh-TW" b="1" smtClean="0">
                <a:solidFill>
                  <a:srgbClr val="CC6600"/>
                </a:solidFill>
              </a:rPr>
              <a:t>Time to market</a:t>
            </a:r>
            <a:r>
              <a:rPr lang="zh-TW" altLang="en-US" b="1" smtClean="0">
                <a:solidFill>
                  <a:srgbClr val="CC6600"/>
                </a:solidFill>
              </a:rPr>
              <a:t>、</a:t>
            </a:r>
            <a:r>
              <a:rPr lang="zh-TW" altLang="en-US" b="1" smtClean="0"/>
              <a:t>即時量產</a:t>
            </a:r>
            <a:r>
              <a:rPr lang="zh-TW" altLang="en-US" b="1" smtClean="0">
                <a:solidFill>
                  <a:srgbClr val="CC6600"/>
                </a:solidFill>
              </a:rPr>
              <a:t> </a:t>
            </a:r>
            <a:r>
              <a:rPr lang="en-US" altLang="zh-TW" b="1" smtClean="0">
                <a:solidFill>
                  <a:srgbClr val="CC6600"/>
                </a:solidFill>
              </a:rPr>
              <a:t>Time to volume</a:t>
            </a:r>
            <a:r>
              <a:rPr lang="zh-TW" altLang="en-US" b="1" smtClean="0">
                <a:solidFill>
                  <a:srgbClr val="CC6600"/>
                </a:solidFill>
              </a:rPr>
              <a:t>、</a:t>
            </a:r>
            <a:br>
              <a:rPr lang="zh-TW" altLang="en-US" b="1" smtClean="0">
                <a:solidFill>
                  <a:srgbClr val="CC6600"/>
                </a:solidFill>
              </a:rPr>
            </a:br>
            <a:r>
              <a:rPr lang="zh-TW" altLang="en-US" b="1" smtClean="0"/>
              <a:t>即時變現</a:t>
            </a:r>
            <a:r>
              <a:rPr lang="zh-TW" altLang="en-US" b="1" smtClean="0">
                <a:solidFill>
                  <a:srgbClr val="CC6600"/>
                </a:solidFill>
              </a:rPr>
              <a:t> </a:t>
            </a:r>
            <a:r>
              <a:rPr lang="en-US" altLang="zh-TW" b="1" smtClean="0">
                <a:solidFill>
                  <a:srgbClr val="CC6600"/>
                </a:solidFill>
              </a:rPr>
              <a:t>Time to money</a:t>
            </a:r>
            <a:r>
              <a:rPr lang="zh-TW" altLang="en-US" b="1" smtClean="0">
                <a:solidFill>
                  <a:srgbClr val="CC6600"/>
                </a:solidFill>
              </a:rPr>
              <a:t>。</a:t>
            </a:r>
          </a:p>
          <a:p>
            <a:pPr eaLnBrk="1" hangingPunct="1"/>
            <a:r>
              <a:rPr lang="zh-TW" altLang="en-US" b="1" smtClean="0">
                <a:latin typeface="標楷體" pitchFamily="65" charset="-120"/>
              </a:rPr>
              <a:t>在快速成長的企業，領袖應該多一點霸氣。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48233C-6637-4A80-8AA1-7B9382433297}" type="slidenum">
              <a:rPr lang="en-US" altLang="zh-TW"/>
              <a:pPr>
                <a:defRPr/>
              </a:pPr>
              <a:t>5</a:t>
            </a:fld>
            <a:endParaRPr lang="en-US" altLang="zh-TW"/>
          </a:p>
        </p:txBody>
      </p:sp>
      <p:sp>
        <p:nvSpPr>
          <p:cNvPr id="13506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郭台銘的概念</a:t>
            </a:r>
            <a:r>
              <a:rPr lang="en-US" altLang="zh-TW" smtClean="0"/>
              <a:t>(A</a:t>
            </a:r>
            <a:r>
              <a:rPr lang="zh-TW" altLang="en-US" smtClean="0"/>
              <a:t>型知識</a:t>
            </a:r>
            <a:r>
              <a:rPr lang="en-US" altLang="zh-TW" smtClean="0"/>
              <a:t>)</a:t>
            </a:r>
          </a:p>
        </p:txBody>
      </p:sp>
      <p:sp>
        <p:nvSpPr>
          <p:cNvPr id="25805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19200"/>
            <a:ext cx="7772400" cy="48768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CC6600"/>
                </a:solidFill>
                <a:latin typeface="標楷體" pitchFamily="65" charset="-120"/>
              </a:rPr>
              <a:t>讓員工背著責任做事情，他們只要肯負責就不用管。</a:t>
            </a:r>
          </a:p>
          <a:p>
            <a:pPr eaLnBrk="1" hangingPunct="1"/>
            <a:r>
              <a:rPr lang="zh-TW" altLang="en-US" b="1" smtClean="0">
                <a:solidFill>
                  <a:schemeClr val="folHlink"/>
                </a:solidFill>
                <a:latin typeface="標楷體" pitchFamily="65" charset="-120"/>
              </a:rPr>
              <a:t>郭台銘辦公室牆上懸掛的巨幅世界地圖， 圈來圈去，各種箭頭勾勒出郭台銘運籌帷幄的思考歷程。</a:t>
            </a:r>
          </a:p>
          <a:p>
            <a:pPr eaLnBrk="1" hangingPunct="1"/>
            <a:r>
              <a:rPr lang="zh-TW" altLang="en-US" b="1" smtClean="0">
                <a:solidFill>
                  <a:srgbClr val="CC6600"/>
                </a:solidFill>
                <a:latin typeface="標楷體" pitchFamily="65" charset="-120"/>
              </a:rPr>
              <a:t>每個步驟翻來覆去的演練， 一個環節、一個環節去挑剔，每個細節都要清清楚楚。</a:t>
            </a:r>
            <a:r>
              <a:rPr lang="zh-TW" altLang="en-US" b="1" smtClean="0">
                <a:latin typeface="標楷體" pitchFamily="65" charset="-120"/>
              </a:rPr>
              <a:t>系統， 等於</a:t>
            </a:r>
            <a:r>
              <a:rPr lang="zh-TW" altLang="en-US" b="1" smtClean="0">
                <a:solidFill>
                  <a:schemeClr val="folHlink"/>
                </a:solidFill>
                <a:latin typeface="標楷體" pitchFamily="65" charset="-120"/>
              </a:rPr>
              <a:t>流程</a:t>
            </a:r>
            <a:r>
              <a:rPr lang="zh-TW" altLang="en-US" b="1" smtClean="0">
                <a:latin typeface="標楷體" pitchFamily="65" charset="-120"/>
              </a:rPr>
              <a:t>加</a:t>
            </a:r>
            <a:r>
              <a:rPr lang="zh-TW" altLang="en-US" b="1" smtClean="0">
                <a:solidFill>
                  <a:schemeClr val="folHlink"/>
                </a:solidFill>
                <a:latin typeface="標楷體" pitchFamily="65" charset="-120"/>
              </a:rPr>
              <a:t>表單</a:t>
            </a:r>
            <a:r>
              <a:rPr lang="zh-TW" altLang="en-US" b="1" smtClean="0">
                <a:latin typeface="標楷體" pitchFamily="65" charset="-120"/>
              </a:rPr>
              <a:t>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24EAB72-F857-400C-B009-E419275ACDEB}" type="slidenum">
              <a:rPr lang="en-US" altLang="zh-TW"/>
              <a:pPr>
                <a:defRPr/>
              </a:pPr>
              <a:t>6</a:t>
            </a:fld>
            <a:endParaRPr lang="en-US" altLang="zh-TW"/>
          </a:p>
        </p:txBody>
      </p:sp>
      <p:sp>
        <p:nvSpPr>
          <p:cNvPr id="1351682" name="Rectangle 1026"/>
          <p:cNvSpPr>
            <a:spLocks noGrp="1" noChangeArrowheads="1"/>
          </p:cNvSpPr>
          <p:nvPr>
            <p:ph type="title"/>
          </p:nvPr>
        </p:nvSpPr>
        <p:spPr>
          <a:xfrm>
            <a:off x="7620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郭台銘的概念</a:t>
            </a:r>
            <a:r>
              <a:rPr lang="en-US" altLang="zh-TW" smtClean="0"/>
              <a:t>(A</a:t>
            </a:r>
            <a:r>
              <a:rPr lang="zh-TW" altLang="en-US" smtClean="0"/>
              <a:t>型知識</a:t>
            </a:r>
            <a:r>
              <a:rPr lang="en-US" altLang="zh-TW" smtClean="0"/>
              <a:t>)</a:t>
            </a:r>
          </a:p>
        </p:txBody>
      </p:sp>
      <p:sp>
        <p:nvSpPr>
          <p:cNvPr id="259076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solidFill>
                  <a:srgbClr val="CC6600"/>
                </a:solidFill>
                <a:latin typeface="華康儷粗黑(P)" pitchFamily="1" charset="-120"/>
              </a:rPr>
              <a:t>一個產業裡，做</a:t>
            </a:r>
            <a:r>
              <a:rPr lang="zh-TW" altLang="en-US" b="1" smtClean="0">
                <a:solidFill>
                  <a:srgbClr val="FFCCFF"/>
                </a:solidFill>
                <a:latin typeface="華康儷粗黑(P)" pitchFamily="1" charset="-120"/>
              </a:rPr>
              <a:t>第一名才可以穩定賺錢</a:t>
            </a:r>
            <a:r>
              <a:rPr lang="zh-TW" altLang="en-US" b="1" smtClean="0">
                <a:solidFill>
                  <a:srgbClr val="CC6600"/>
                </a:solidFill>
                <a:latin typeface="華康儷粗黑(P)" pitchFamily="1" charset="-120"/>
              </a:rPr>
              <a:t>，</a:t>
            </a:r>
            <a:r>
              <a:rPr lang="zh-TW" altLang="en-US" b="1" smtClean="0">
                <a:solidFill>
                  <a:srgbClr val="FFCCFF"/>
                </a:solidFill>
                <a:latin typeface="華康儷粗黑(P)" pitchFamily="1" charset="-120"/>
              </a:rPr>
              <a:t>第二名有點錢賺</a:t>
            </a:r>
            <a:r>
              <a:rPr lang="zh-TW" altLang="en-US" b="1" smtClean="0">
                <a:solidFill>
                  <a:srgbClr val="CC6600"/>
                </a:solidFill>
                <a:latin typeface="華康儷粗黑(P)" pitchFamily="1" charset="-120"/>
              </a:rPr>
              <a:t>，</a:t>
            </a:r>
            <a:r>
              <a:rPr lang="zh-TW" altLang="en-US" b="1" smtClean="0">
                <a:solidFill>
                  <a:srgbClr val="FFCCFF"/>
                </a:solidFill>
                <a:latin typeface="華康儷粗黑(P)" pitchFamily="1" charset="-120"/>
              </a:rPr>
              <a:t>第三名損益打平</a:t>
            </a:r>
            <a:r>
              <a:rPr lang="zh-TW" altLang="en-US" b="1" smtClean="0">
                <a:solidFill>
                  <a:srgbClr val="CC6600"/>
                </a:solidFill>
                <a:latin typeface="華康儷粗黑(P)" pitchFamily="1" charset="-120"/>
              </a:rPr>
              <a:t>，</a:t>
            </a:r>
            <a:r>
              <a:rPr lang="zh-TW" altLang="en-US" b="1" smtClean="0">
                <a:solidFill>
                  <a:srgbClr val="FFCCFF"/>
                </a:solidFill>
                <a:latin typeface="華康儷粗黑(P)" pitchFamily="1" charset="-120"/>
              </a:rPr>
              <a:t>第四名隨景氣浮沉</a:t>
            </a:r>
            <a:r>
              <a:rPr lang="zh-TW" altLang="en-US" b="1" smtClean="0">
                <a:solidFill>
                  <a:srgbClr val="CC6600"/>
                </a:solidFill>
                <a:latin typeface="華康儷粗黑(P)" pitchFamily="1" charset="-120"/>
              </a:rPr>
              <a:t>，</a:t>
            </a:r>
            <a:r>
              <a:rPr lang="zh-TW" altLang="en-US" b="1" smtClean="0">
                <a:solidFill>
                  <a:srgbClr val="FFCCFF"/>
                </a:solidFill>
                <a:latin typeface="華康儷粗黑(P)" pitchFamily="1" charset="-120"/>
              </a:rPr>
              <a:t>第五名以後要不等著被收購，要不就是被淘汰出局</a:t>
            </a:r>
            <a:r>
              <a:rPr lang="zh-TW" altLang="en-US" b="1" smtClean="0">
                <a:solidFill>
                  <a:srgbClr val="CC6600"/>
                </a:solidFill>
                <a:latin typeface="華康儷粗黑(P)" pitchFamily="1" charset="-120"/>
              </a:rPr>
              <a:t>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solidFill>
                  <a:srgbClr val="FFFF66"/>
                </a:solidFill>
                <a:latin typeface="標楷體" pitchFamily="65" charset="-120"/>
              </a:rPr>
              <a:t>一地設計、三地製造、全球交貨。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latin typeface="標楷體" pitchFamily="65" charset="-120"/>
              </a:rPr>
              <a:t>你要趕上流行就必須靠</a:t>
            </a:r>
            <a:r>
              <a:rPr lang="zh-TW" altLang="en-US" b="1" i="1" smtClean="0">
                <a:solidFill>
                  <a:srgbClr val="FF0000"/>
                </a:solidFill>
                <a:latin typeface="標楷體" pitchFamily="65" charset="-120"/>
              </a:rPr>
              <a:t>速度，</a:t>
            </a:r>
            <a:r>
              <a:rPr lang="zh-TW" altLang="en-US" b="1" smtClean="0">
                <a:solidFill>
                  <a:srgbClr val="CC6600"/>
                </a:solidFill>
                <a:latin typeface="標楷體" pitchFamily="65" charset="-120"/>
              </a:rPr>
              <a:t>快的人吃市場，慢的人被庫存吃垮。</a:t>
            </a:r>
          </a:p>
          <a:p>
            <a:pPr eaLnBrk="1" hangingPunct="1">
              <a:lnSpc>
                <a:spcPct val="90000"/>
              </a:lnSpc>
            </a:pPr>
            <a:r>
              <a:rPr lang="zh-TW" altLang="en-US" b="1" smtClean="0">
                <a:solidFill>
                  <a:srgbClr val="FFFF66"/>
                </a:solidFill>
              </a:rPr>
              <a:t>一項產品從設計到量產的過程中所有變更的原因都要紀錄。</a:t>
            </a:r>
            <a:br>
              <a:rPr lang="zh-TW" altLang="en-US" b="1" smtClean="0">
                <a:solidFill>
                  <a:srgbClr val="FFFF66"/>
                </a:solidFill>
              </a:rPr>
            </a:br>
            <a:endParaRPr lang="zh-TW" altLang="en-US" b="1" smtClean="0">
              <a:solidFill>
                <a:srgbClr val="FFFF66"/>
              </a:solidFill>
              <a:latin typeface="標楷體" pitchFamily="65" charset="-120"/>
            </a:endParaRPr>
          </a:p>
          <a:p>
            <a:pPr eaLnBrk="1" hangingPunct="1">
              <a:lnSpc>
                <a:spcPct val="90000"/>
              </a:lnSpc>
            </a:pPr>
            <a:endParaRPr lang="en-US" altLang="zh-TW" b="1" smtClean="0">
              <a:solidFill>
                <a:srgbClr val="FFFF66"/>
              </a:solidFill>
              <a:latin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AC9545-E30E-4B20-A276-B7F2AC64CB7A}" type="slidenum">
              <a:rPr lang="en-US" altLang="zh-TW"/>
              <a:pPr>
                <a:defRPr/>
              </a:pPr>
              <a:t>7</a:t>
            </a:fld>
            <a:endParaRPr lang="en-US" altLang="zh-TW"/>
          </a:p>
        </p:txBody>
      </p:sp>
      <p:sp>
        <p:nvSpPr>
          <p:cNvPr id="13527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pPr eaLnBrk="1" hangingPunct="1">
              <a:defRPr/>
            </a:pPr>
            <a:r>
              <a:rPr lang="zh-TW" altLang="en-US" smtClean="0"/>
              <a:t>郭台銘的概念</a:t>
            </a:r>
            <a:r>
              <a:rPr lang="en-US" altLang="zh-TW" smtClean="0"/>
              <a:t>(A</a:t>
            </a:r>
            <a:r>
              <a:rPr lang="zh-TW" altLang="en-US" smtClean="0"/>
              <a:t>型知識</a:t>
            </a:r>
            <a:r>
              <a:rPr lang="en-US" altLang="zh-TW" smtClean="0"/>
              <a:t>)</a:t>
            </a:r>
          </a:p>
        </p:txBody>
      </p:sp>
      <p:sp>
        <p:nvSpPr>
          <p:cNvPr id="260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eaLnBrk="1" hangingPunct="1"/>
            <a:r>
              <a:rPr lang="zh-TW" altLang="en-US" b="1" smtClean="0">
                <a:solidFill>
                  <a:srgbClr val="FF99FF"/>
                </a:solidFill>
                <a:latin typeface="標楷體" pitchFamily="65" charset="-120"/>
              </a:rPr>
              <a:t>改變是一種風險，但鴻海這一路走來，</a:t>
            </a:r>
            <a:r>
              <a:rPr lang="zh-TW" altLang="en-US" b="1" smtClean="0">
                <a:solidFill>
                  <a:srgbClr val="FF9900"/>
                </a:solidFill>
                <a:latin typeface="標楷體" pitchFamily="65" charset="-120"/>
              </a:rPr>
              <a:t>每隔兩三年就做一次改變。</a:t>
            </a:r>
            <a:r>
              <a:rPr lang="zh-TW" altLang="en-US" b="1" smtClean="0">
                <a:solidFill>
                  <a:srgbClr val="FF99FF"/>
                </a:solidFill>
                <a:latin typeface="標楷體" pitchFamily="65" charset="-120"/>
              </a:rPr>
              <a:t>每一次改變都是賭注，但這種轉變能力經過每一次的風險，讓鴻海每一位主管被迫學習新的東西。</a:t>
            </a:r>
          </a:p>
          <a:p>
            <a:pPr eaLnBrk="1" hangingPunct="1"/>
            <a:r>
              <a:rPr lang="zh-TW" altLang="en-US" b="1" smtClean="0">
                <a:solidFill>
                  <a:srgbClr val="FF99FF"/>
                </a:solidFill>
                <a:latin typeface="標楷體" pitchFamily="65" charset="-120"/>
              </a:rPr>
              <a:t>因為如果不讓主管</a:t>
            </a:r>
            <a:r>
              <a:rPr lang="zh-TW" altLang="en-US" b="1" smtClean="0">
                <a:solidFill>
                  <a:srgbClr val="FF9900"/>
                </a:solidFill>
                <a:latin typeface="標楷體" pitchFamily="65" charset="-120"/>
              </a:rPr>
              <a:t>保持學習能力及充分的機動性</a:t>
            </a:r>
            <a:r>
              <a:rPr lang="zh-TW" altLang="en-US" b="1" smtClean="0">
                <a:solidFill>
                  <a:srgbClr val="FF99FF"/>
                </a:solidFill>
                <a:latin typeface="標楷體" pitchFamily="65" charset="-120"/>
              </a:rPr>
              <a:t>，只讓他們的下屬做改變，久而久之，整個組織都僵化了。</a:t>
            </a:r>
          </a:p>
          <a:p>
            <a:pPr eaLnBrk="1" hangingPunct="1">
              <a:buFontTx/>
              <a:buNone/>
            </a:pPr>
            <a:endParaRPr lang="en-US" altLang="zh-TW" b="1" smtClean="0">
              <a:solidFill>
                <a:srgbClr val="FF99FF"/>
              </a:solidFill>
              <a:latin typeface="標楷體" pitchFamily="65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教學目標">
  <a:themeElements>
    <a:clrScheme name="Skm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Skm">
      <a:majorFont>
        <a:latin typeface="Arial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km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km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教學目標</Template>
  <TotalTime>3</TotalTime>
  <Words>529</Words>
  <Application>Microsoft Office PowerPoint</Application>
  <PresentationFormat>如螢幕大小 (4:3)</PresentationFormat>
  <Paragraphs>38</Paragraphs>
  <Slides>7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13" baseType="lpstr">
      <vt:lpstr>華康儷粗黑(P)</vt:lpstr>
      <vt:lpstr>新細明體</vt:lpstr>
      <vt:lpstr>標楷體</vt:lpstr>
      <vt:lpstr>Arial</vt:lpstr>
      <vt:lpstr>Symbol</vt:lpstr>
      <vt:lpstr>教學目標</vt:lpstr>
      <vt:lpstr>郭台銘的概念(A型知識)</vt:lpstr>
      <vt:lpstr>郭台銘的概念(A型知識)</vt:lpstr>
      <vt:lpstr>郭台銘的概念(A型知識)</vt:lpstr>
      <vt:lpstr>郭台銘的概念(A型知識)</vt:lpstr>
      <vt:lpstr>郭台銘的概念(A型知識)</vt:lpstr>
      <vt:lpstr>郭台銘的概念(A型知識)</vt:lpstr>
      <vt:lpstr>郭台銘的概念(A型知識)</vt:lpstr>
    </vt:vector>
  </TitlesOfParts>
  <Company>Your Company Name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郭台銘的概念(A型知識)</dc:title>
  <dc:creator>Your User Name</dc:creator>
  <cp:lastModifiedBy>George Lee</cp:lastModifiedBy>
  <cp:revision>1</cp:revision>
  <dcterms:created xsi:type="dcterms:W3CDTF">2010-07-13T14:49:17Z</dcterms:created>
  <dcterms:modified xsi:type="dcterms:W3CDTF">2017-09-12T06:00:49Z</dcterms:modified>
</cp:coreProperties>
</file>